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Inter"/>
      <p:regular r:id="rId31"/>
      <p:bold r:id="rId32"/>
    </p:embeddedFont>
    <p:embeddedFont>
      <p:font typeface="Poppins"/>
      <p:regular r:id="rId33"/>
      <p:bold r:id="rId34"/>
      <p:italic r:id="rId35"/>
      <p:boldItalic r:id="rId36"/>
    </p:embeddedFont>
    <p:embeddedFont>
      <p:font typeface="Poppins Light"/>
      <p:regular r:id="rId37"/>
      <p:bold r:id="rId38"/>
      <p:italic r:id="rId39"/>
      <p:boldItalic r:id="rId40"/>
    </p:embeddedFont>
    <p:embeddedFont>
      <p:font typeface="Poppins Medium"/>
      <p:regular r:id="rId41"/>
      <p:bold r:id="rId42"/>
      <p:italic r:id="rId43"/>
      <p:boldItalic r:id="rId44"/>
    </p:embeddedFont>
    <p:embeddedFont>
      <p:font typeface="Poppins SemiBold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3">
          <p15:clr>
            <a:srgbClr val="9AA0A6"/>
          </p15:clr>
        </p15:guide>
        <p15:guide id="2" pos="5641">
          <p15:clr>
            <a:srgbClr val="9AA0A6"/>
          </p15:clr>
        </p15:guide>
        <p15:guide id="3" orient="horz" pos="2978">
          <p15:clr>
            <a:srgbClr val="9AA0A6"/>
          </p15:clr>
        </p15:guide>
        <p15:guide id="4" pos="288">
          <p15:clr>
            <a:srgbClr val="747775"/>
          </p15:clr>
        </p15:guide>
        <p15:guide id="5" orient="horz" pos="1397">
          <p15:clr>
            <a:srgbClr val="747775"/>
          </p15:clr>
        </p15:guide>
        <p15:guide id="6" orient="horz" pos="2057">
          <p15:clr>
            <a:srgbClr val="747775"/>
          </p15:clr>
        </p15:guide>
        <p15:guide id="7" orient="horz" pos="2633">
          <p15:clr>
            <a:srgbClr val="747775"/>
          </p15:clr>
        </p15:guide>
        <p15:guide id="8" orient="horz" pos="1183">
          <p15:clr>
            <a:srgbClr val="747775"/>
          </p15:clr>
        </p15:guide>
        <p15:guide id="9" orient="horz" pos="2255">
          <p15:clr>
            <a:srgbClr val="747775"/>
          </p15:clr>
        </p15:guide>
        <p15:guide id="10" pos="309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3" orient="horz"/>
        <p:guide pos="5641"/>
        <p:guide pos="2978" orient="horz"/>
        <p:guide pos="288"/>
        <p:guide pos="1397" orient="horz"/>
        <p:guide pos="2057" orient="horz"/>
        <p:guide pos="2633" orient="horz"/>
        <p:guide pos="1183" orient="horz"/>
        <p:guide pos="2255" orient="horz"/>
        <p:guide pos="3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boldItalic.fntdata"/><Relationship Id="rId20" Type="http://schemas.openxmlformats.org/officeDocument/2006/relationships/slide" Target="slides/slide15.xml"/><Relationship Id="rId42" Type="http://schemas.openxmlformats.org/officeDocument/2006/relationships/font" Target="fonts/PoppinsMedium-bold.fntdata"/><Relationship Id="rId41" Type="http://schemas.openxmlformats.org/officeDocument/2006/relationships/font" Target="fonts/PoppinsMedium-regular.fntdata"/><Relationship Id="rId22" Type="http://schemas.openxmlformats.org/officeDocument/2006/relationships/slide" Target="slides/slide17.xml"/><Relationship Id="rId44" Type="http://schemas.openxmlformats.org/officeDocument/2006/relationships/font" Target="fonts/PoppinsMedium-boldItalic.fntdata"/><Relationship Id="rId21" Type="http://schemas.openxmlformats.org/officeDocument/2006/relationships/slide" Target="slides/slide16.xml"/><Relationship Id="rId43" Type="http://schemas.openxmlformats.org/officeDocument/2006/relationships/font" Target="fonts/PoppinsMedium-italic.fntdata"/><Relationship Id="rId24" Type="http://schemas.openxmlformats.org/officeDocument/2006/relationships/slide" Target="slides/slide19.xml"/><Relationship Id="rId46" Type="http://schemas.openxmlformats.org/officeDocument/2006/relationships/font" Target="fonts/PoppinsSemiBold-bold.fntdata"/><Relationship Id="rId23" Type="http://schemas.openxmlformats.org/officeDocument/2006/relationships/slide" Target="slides/slide18.xml"/><Relationship Id="rId45" Type="http://schemas.openxmlformats.org/officeDocument/2006/relationships/font" Target="fonts/Poppins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PoppinsSemiBold-boldItalic.fntdata"/><Relationship Id="rId25" Type="http://schemas.openxmlformats.org/officeDocument/2006/relationships/slide" Target="slides/slide20.xml"/><Relationship Id="rId47" Type="http://schemas.openxmlformats.org/officeDocument/2006/relationships/font" Target="fonts/PoppinsSemiBold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oppins-regular.fntdata"/><Relationship Id="rId10" Type="http://schemas.openxmlformats.org/officeDocument/2006/relationships/slide" Target="slides/slide5.xml"/><Relationship Id="rId32" Type="http://schemas.openxmlformats.org/officeDocument/2006/relationships/font" Target="fonts/Inter-bold.fntdata"/><Relationship Id="rId13" Type="http://schemas.openxmlformats.org/officeDocument/2006/relationships/slide" Target="slides/slide8.xml"/><Relationship Id="rId35" Type="http://schemas.openxmlformats.org/officeDocument/2006/relationships/font" Target="fonts/Poppins-italic.fntdata"/><Relationship Id="rId12" Type="http://schemas.openxmlformats.org/officeDocument/2006/relationships/slide" Target="slides/slide7.xml"/><Relationship Id="rId34" Type="http://schemas.openxmlformats.org/officeDocument/2006/relationships/font" Target="fonts/Poppins-bold.fntdata"/><Relationship Id="rId15" Type="http://schemas.openxmlformats.org/officeDocument/2006/relationships/slide" Target="slides/slide10.xml"/><Relationship Id="rId37" Type="http://schemas.openxmlformats.org/officeDocument/2006/relationships/font" Target="fonts/PoppinsLight-regular.fntdata"/><Relationship Id="rId14" Type="http://schemas.openxmlformats.org/officeDocument/2006/relationships/slide" Target="slides/slide9.xml"/><Relationship Id="rId36" Type="http://schemas.openxmlformats.org/officeDocument/2006/relationships/font" Target="fonts/Poppins-boldItalic.fntdata"/><Relationship Id="rId17" Type="http://schemas.openxmlformats.org/officeDocument/2006/relationships/slide" Target="slides/slide12.xml"/><Relationship Id="rId39" Type="http://schemas.openxmlformats.org/officeDocument/2006/relationships/font" Target="fonts/PoppinsLight-italic.fntdata"/><Relationship Id="rId16" Type="http://schemas.openxmlformats.org/officeDocument/2006/relationships/slide" Target="slides/slide11.xml"/><Relationship Id="rId38" Type="http://schemas.openxmlformats.org/officeDocument/2006/relationships/font" Target="fonts/Poppins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4f44ce99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e4f44ce99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ee3fe4e2b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3ee3fe4e2b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ee3fe4e2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3ee3fe4e2b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ee3fe4e2b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3ee3fe4e2b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ee3fe4e2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3ee3fe4e2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3ee3fe4e2b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3ee3fe4e2b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3ee3fe4e2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3ee3fe4e2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3ee3fe4e2b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3ee3fe4e2b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ee3fe4e2b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3ee3fe4e2b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ee3fe4e2b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3ee3fe4e2b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ee3fe4e2b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3ee3fe4e2b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4f44ce99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e4f44ce99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3ee3fe4e2b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3ee3fe4e2b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ee3fe4e2b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3ee3fe4e2b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3ee3fe4e2b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3ee3fe4e2b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3ee3fe4e2b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3ee3fe4e2b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3ee3fe4e2b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3ee3fe4e2b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e4f44ce991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e4f44ce991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ee3fe4e2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3ee3fe4e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ee3fe4e2b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23ee3fe4e2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ee3fe4e2b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3ee3fe4e2b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blind-sign, the exposure is all assets in the wallet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ee3fe4e2b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3ee3fe4e2b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blind-sign, the exposure is all assets in the wallet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3ee3fe4e2b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3ee3fe4e2b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blind-sign, the exposure is all assets in the wallet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ee3fe4e2b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3ee3fe4e2b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ee3fe4e2b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3ee3fe4e2b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oric - Standard Header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914400" y="1810525"/>
            <a:ext cx="4098900" cy="14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oppins SemiBold"/>
              <a:buNone/>
              <a:defRPr sz="5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14400" y="3347200"/>
            <a:ext cx="36729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Page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915425" y="1179150"/>
            <a:ext cx="7293000" cy="3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200"/>
              <a:buFont typeface="Consolas"/>
              <a:buChar char="■"/>
              <a:defRPr sz="1200">
                <a:latin typeface="Consolas"/>
                <a:ea typeface="Consolas"/>
                <a:cs typeface="Consolas"/>
                <a:sym typeface="Consolas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Consolas"/>
              <a:buChar char="○"/>
              <a:defRPr sz="1200">
                <a:latin typeface="Consolas"/>
                <a:ea typeface="Consolas"/>
                <a:cs typeface="Consolas"/>
                <a:sym typeface="Consolas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Consolas"/>
              <a:buChar char="■"/>
              <a:defRPr sz="1200">
                <a:latin typeface="Consolas"/>
                <a:ea typeface="Consolas"/>
                <a:cs typeface="Consolas"/>
                <a:sym typeface="Consolas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Font typeface="Consolas"/>
              <a:buChar char="●"/>
              <a:defRPr sz="1200">
                <a:latin typeface="Consolas"/>
                <a:ea typeface="Consolas"/>
                <a:cs typeface="Consolas"/>
                <a:sym typeface="Consolas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Font typeface="Consolas"/>
              <a:buChar char="○"/>
              <a:defRPr sz="1200">
                <a:latin typeface="Consolas"/>
                <a:ea typeface="Consolas"/>
                <a:cs typeface="Consolas"/>
                <a:sym typeface="Consolas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Font typeface="Consolas"/>
              <a:buChar char="■"/>
              <a:defRPr sz="1200">
                <a:latin typeface="Consolas"/>
                <a:ea typeface="Consolas"/>
                <a:cs typeface="Consolas"/>
                <a:sym typeface="Consolas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Font typeface="Consolas"/>
              <a:buChar char="●"/>
              <a:defRPr sz="1200">
                <a:latin typeface="Consolas"/>
                <a:ea typeface="Consolas"/>
                <a:cs typeface="Consolas"/>
                <a:sym typeface="Consolas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Font typeface="Consolas"/>
              <a:buChar char="○"/>
              <a:defRPr sz="1200">
                <a:latin typeface="Consolas"/>
                <a:ea typeface="Consolas"/>
                <a:cs typeface="Consolas"/>
                <a:sym typeface="Consolas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Consolas"/>
              <a:buChar char="■"/>
              <a:defRPr sz="1200"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lvl="2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lvl="3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lvl="4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lvl="5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lvl="6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lvl="7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lvl="8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Page with Title">
  <p:cSld name="BLANK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915425" y="1164550"/>
            <a:ext cx="732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915425" y="2092025"/>
            <a:ext cx="7293000" cy="25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100"/>
              <a:buFont typeface="Consolas"/>
              <a:buChar char="■"/>
              <a:defRPr sz="1100">
                <a:latin typeface="Consolas"/>
                <a:ea typeface="Consolas"/>
                <a:cs typeface="Consolas"/>
                <a:sym typeface="Consolas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Consolas"/>
              <a:buChar char="○"/>
              <a:defRPr sz="1100">
                <a:latin typeface="Consolas"/>
                <a:ea typeface="Consolas"/>
                <a:cs typeface="Consolas"/>
                <a:sym typeface="Consolas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Consolas"/>
              <a:buChar char="■"/>
              <a:defRPr sz="1100">
                <a:latin typeface="Consolas"/>
                <a:ea typeface="Consolas"/>
                <a:cs typeface="Consolas"/>
                <a:sym typeface="Consolas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Consolas"/>
              <a:buChar char="●"/>
              <a:defRPr sz="1100">
                <a:latin typeface="Consolas"/>
                <a:ea typeface="Consolas"/>
                <a:cs typeface="Consolas"/>
                <a:sym typeface="Consola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Consolas"/>
              <a:buChar char="○"/>
              <a:defRPr sz="1100">
                <a:latin typeface="Consolas"/>
                <a:ea typeface="Consolas"/>
                <a:cs typeface="Consolas"/>
                <a:sym typeface="Consola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Consolas"/>
              <a:buChar char="■"/>
              <a:defRPr sz="1100">
                <a:latin typeface="Consolas"/>
                <a:ea typeface="Consolas"/>
                <a:cs typeface="Consolas"/>
                <a:sym typeface="Consola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Consolas"/>
              <a:buChar char="●"/>
              <a:defRPr sz="1100">
                <a:latin typeface="Consolas"/>
                <a:ea typeface="Consolas"/>
                <a:cs typeface="Consolas"/>
                <a:sym typeface="Consola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Consolas"/>
              <a:buChar char="○"/>
              <a:defRPr sz="1100">
                <a:latin typeface="Consolas"/>
                <a:ea typeface="Consolas"/>
                <a:cs typeface="Consolas"/>
                <a:sym typeface="Consola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Consolas"/>
              <a:buChar char="■"/>
              <a:defRPr sz="1100"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lvl="2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lvl="3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lvl="4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lvl="5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lvl="6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lvl="7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lvl="8">
              <a:buNone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erator 1">
  <p:cSld name="CUSTOM">
    <p:bg>
      <p:bgPr>
        <a:solidFill>
          <a:srgbClr val="D7325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731800" y="224600"/>
            <a:ext cx="1507200" cy="681000"/>
          </a:xfrm>
          <a:prstGeom prst="rect">
            <a:avLst/>
          </a:prstGeom>
          <a:solidFill>
            <a:srgbClr val="D732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4600" y="2213575"/>
            <a:ext cx="3274798" cy="7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299450" y="4557400"/>
            <a:ext cx="1095600" cy="438300"/>
          </a:xfrm>
          <a:prstGeom prst="rect">
            <a:avLst/>
          </a:prstGeom>
          <a:solidFill>
            <a:srgbClr val="D732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erator 2">
  <p:cSld name="CUSTOM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8F8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4572000" y="0"/>
            <a:ext cx="3936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4965600" y="393600"/>
            <a:ext cx="3936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914400" y="1596625"/>
            <a:ext cx="7302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SemiBold"/>
              <a:buNone/>
              <a:defRPr sz="5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914400" y="3381450"/>
            <a:ext cx="36120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5"/>
          <p:cNvSpPr txBox="1"/>
          <p:nvPr>
            <p:ph idx="2" type="subTitle"/>
          </p:nvPr>
        </p:nvSpPr>
        <p:spPr>
          <a:xfrm>
            <a:off x="4785300" y="501800"/>
            <a:ext cx="34314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400"/>
              <a:buFont typeface="Poppins SemiBold"/>
              <a:buNone/>
              <a:defRPr>
                <a:solidFill>
                  <a:srgbClr val="D7325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erator 2+IMG">
  <p:cSld name="CUSTOM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8F8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4572000" y="0"/>
            <a:ext cx="3936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4965600" y="393600"/>
            <a:ext cx="3936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914400" y="1337875"/>
            <a:ext cx="3328800" cy="18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oppins SemiBold"/>
              <a:buNone/>
              <a:defRPr sz="4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914400" y="3357775"/>
            <a:ext cx="36120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6"/>
          <p:cNvSpPr txBox="1"/>
          <p:nvPr>
            <p:ph idx="2" type="subTitle"/>
          </p:nvPr>
        </p:nvSpPr>
        <p:spPr>
          <a:xfrm>
            <a:off x="4785300" y="501800"/>
            <a:ext cx="34314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400"/>
              <a:buFont typeface="Poppins SemiBold"/>
              <a:buNone/>
              <a:defRPr>
                <a:solidFill>
                  <a:srgbClr val="D7325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2">
  <p:cSld name="BLANK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306060" y="457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 sz="2800">
                <a:solidFill>
                  <a:srgbClr val="373A36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oric - 3 line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14400" y="1384525"/>
            <a:ext cx="4098900" cy="20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oppins SemiBold"/>
              <a:buNone/>
              <a:defRPr sz="5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914400" y="3643900"/>
            <a:ext cx="36120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1">
  <p:cSld name="Default 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311700" y="873700"/>
            <a:ext cx="8520600" cy="3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ter"/>
              <a:buChar char="▪"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ter"/>
              <a:buChar char="•"/>
              <a:defRPr sz="2000"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Inter"/>
              <a:buChar char="o"/>
              <a:defRPr sz="2000">
                <a:latin typeface="Inter"/>
                <a:ea typeface="Inter"/>
                <a:cs typeface="Inter"/>
                <a:sym typeface="Inter"/>
              </a:defRPr>
            </a:lvl3pPr>
            <a:lvl4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ter"/>
              <a:buChar char="•"/>
              <a:defRPr sz="2000">
                <a:latin typeface="Inter"/>
                <a:ea typeface="Inter"/>
                <a:cs typeface="Inter"/>
                <a:sym typeface="Inter"/>
              </a:defRPr>
            </a:lvl4pPr>
            <a:lvl5pPr indent="-3810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ter"/>
              <a:buChar char="•"/>
              <a:defRPr sz="2000">
                <a:latin typeface="Inter"/>
                <a:ea typeface="Inter"/>
                <a:cs typeface="Inter"/>
                <a:sym typeface="Inter"/>
              </a:defRPr>
            </a:lvl5pPr>
            <a:lvl6pPr indent="-3810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ter"/>
              <a:buChar char="•"/>
              <a:defRPr sz="2000">
                <a:latin typeface="Inter"/>
                <a:ea typeface="Inter"/>
                <a:cs typeface="Inter"/>
                <a:sym typeface="Inter"/>
              </a:defRPr>
            </a:lvl6pPr>
            <a:lvl7pPr indent="-3810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ter"/>
              <a:buChar char="•"/>
              <a:defRPr sz="2000">
                <a:latin typeface="Inter"/>
                <a:ea typeface="Inter"/>
                <a:cs typeface="Inter"/>
                <a:sym typeface="Inter"/>
              </a:defRPr>
            </a:lvl7pPr>
            <a:lvl8pPr indent="-3810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ter"/>
              <a:buChar char="○"/>
              <a:defRPr sz="2400">
                <a:latin typeface="Inter"/>
                <a:ea typeface="Inter"/>
                <a:cs typeface="Inter"/>
                <a:sym typeface="Inter"/>
              </a:defRPr>
            </a:lvl8pPr>
            <a:lvl9pPr indent="-3810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ter"/>
              <a:buChar char="■"/>
              <a:defRPr sz="24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type="title"/>
          </p:nvPr>
        </p:nvSpPr>
        <p:spPr>
          <a:xfrm>
            <a:off x="206450" y="217795"/>
            <a:ext cx="8222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 sz="28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+Subtitle + Content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920475" y="2398525"/>
            <a:ext cx="74553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2" type="body"/>
          </p:nvPr>
        </p:nvSpPr>
        <p:spPr>
          <a:xfrm>
            <a:off x="5142525" y="1303075"/>
            <a:ext cx="30963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100"/>
              <a:buFont typeface="Poppins Medium"/>
              <a:buChar char="■"/>
              <a:defRPr sz="11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Poppins Medium"/>
              <a:buChar char="○"/>
              <a:defRPr sz="11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Poppins Medium"/>
              <a:buChar char="■"/>
              <a:defRPr sz="11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Poppins Medium"/>
              <a:buChar char="●"/>
              <a:defRPr sz="11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Poppins Medium"/>
              <a:buChar char="○"/>
              <a:defRPr sz="11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Poppins Medium"/>
              <a:buChar char="■"/>
              <a:defRPr sz="11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Poppins Medium"/>
              <a:buChar char="●"/>
              <a:defRPr sz="11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Poppins Medium"/>
              <a:buChar char="○"/>
              <a:defRPr sz="11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Poppins Medium"/>
              <a:buChar char="■"/>
              <a:defRPr sz="11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915425" y="1164550"/>
            <a:ext cx="36945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% TItle + Description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915425" y="1164550"/>
            <a:ext cx="36033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920475" y="2398525"/>
            <a:ext cx="74553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Page with space for Image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915425" y="1164550"/>
            <a:ext cx="36033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920475" y="2398525"/>
            <a:ext cx="36591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AB2328"/>
              </a:buClr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Page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915425" y="1164550"/>
            <a:ext cx="732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920475" y="2005050"/>
            <a:ext cx="7309200" cy="26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18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onte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914400" y="1156325"/>
            <a:ext cx="36651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920475" y="2398525"/>
            <a:ext cx="36591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5241402" y="1156325"/>
            <a:ext cx="31323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Page With Image Space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8F8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4572000" y="0"/>
            <a:ext cx="3936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4965600" y="393600"/>
            <a:ext cx="3936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915425" y="1164550"/>
            <a:ext cx="732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920475" y="2094950"/>
            <a:ext cx="3309300" cy="25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Listing Page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915425" y="1164550"/>
            <a:ext cx="732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Poppins SemiBold"/>
              <a:buNone/>
              <a:defRPr sz="3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920475" y="2094950"/>
            <a:ext cx="35601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4682525" y="2094950"/>
            <a:ext cx="35601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○"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■"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30511" y="4686505"/>
            <a:ext cx="879408" cy="2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>
              <a:buNone/>
              <a:defRPr sz="100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buNone/>
              <a:defRPr sz="100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buNone/>
              <a:defRPr sz="100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buNone/>
              <a:defRPr sz="100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buNone/>
              <a:defRPr sz="100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buNone/>
              <a:defRPr sz="100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buNone/>
              <a:defRPr sz="100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buNone/>
              <a:defRPr sz="100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 rotWithShape="1">
          <a:blip r:embed="rId3">
            <a:alphaModFix/>
          </a:blip>
          <a:srcRect b="0" l="0" r="43798" t="0"/>
          <a:stretch/>
        </p:blipFill>
        <p:spPr>
          <a:xfrm>
            <a:off x="132175" y="137675"/>
            <a:ext cx="2773801" cy="487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2"/>
          <p:cNvSpPr txBox="1"/>
          <p:nvPr/>
        </p:nvSpPr>
        <p:spPr>
          <a:xfrm>
            <a:off x="3589677" y="2864095"/>
            <a:ext cx="43671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Intents Day</a:t>
            </a:r>
            <a:r>
              <a:rPr lang="en">
                <a:solidFill>
                  <a:srgbClr val="66666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2023</a:t>
            </a:r>
            <a:endParaRPr>
              <a:solidFill>
                <a:srgbClr val="66666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3" name="Google Shape;103;p22"/>
          <p:cNvSpPr/>
          <p:nvPr/>
        </p:nvSpPr>
        <p:spPr>
          <a:xfrm rot="-5400000">
            <a:off x="2108725" y="2240400"/>
            <a:ext cx="945300" cy="662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2"/>
          <p:cNvPicPr preferRelativeResize="0"/>
          <p:nvPr/>
        </p:nvPicPr>
        <p:blipFill rotWithShape="1">
          <a:blip r:embed="rId4">
            <a:alphaModFix/>
          </a:blip>
          <a:srcRect b="0" l="0" r="7313" t="0"/>
          <a:stretch/>
        </p:blipFill>
        <p:spPr>
          <a:xfrm>
            <a:off x="330400" y="4491150"/>
            <a:ext cx="1159706" cy="36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 txBox="1"/>
          <p:nvPr/>
        </p:nvSpPr>
        <p:spPr>
          <a:xfrm>
            <a:off x="3595184" y="3984142"/>
            <a:ext cx="43671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Poppins Light"/>
                <a:ea typeface="Poppins Light"/>
                <a:cs typeface="Poppins Light"/>
                <a:sym typeface="Poppins Light"/>
              </a:rPr>
              <a:t>Dean Tribble</a:t>
            </a:r>
            <a:br>
              <a:rPr lang="en" sz="1300">
                <a:solidFill>
                  <a:srgbClr val="666666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" sz="1300">
                <a:solidFill>
                  <a:srgbClr val="666666"/>
                </a:solidFill>
                <a:latin typeface="Poppins Light"/>
                <a:ea typeface="Poppins Light"/>
                <a:cs typeface="Poppins Light"/>
                <a:sym typeface="Poppins Light"/>
              </a:rPr>
              <a:t>CEO Agoric OpCo</a:t>
            </a:r>
            <a:endParaRPr sz="1300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6" name="Google Shape;106;p22"/>
          <p:cNvSpPr txBox="1"/>
          <p:nvPr/>
        </p:nvSpPr>
        <p:spPr>
          <a:xfrm>
            <a:off x="5535950" y="380550"/>
            <a:ext cx="34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2"/>
          <p:cNvSpPr txBox="1"/>
          <p:nvPr/>
        </p:nvSpPr>
        <p:spPr>
          <a:xfrm>
            <a:off x="3589670" y="1924543"/>
            <a:ext cx="4367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Intent of Offers</a:t>
            </a:r>
            <a:endParaRPr sz="25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0152" y="225475"/>
            <a:ext cx="4494249" cy="3463349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1" name="Google Shape;191;p31"/>
          <p:cNvSpPr txBox="1"/>
          <p:nvPr>
            <p:ph type="title"/>
          </p:nvPr>
        </p:nvSpPr>
        <p:spPr>
          <a:xfrm>
            <a:off x="382025" y="326350"/>
            <a:ext cx="3603300" cy="1003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Offers support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Quid Pro Quo!</a:t>
            </a:r>
            <a:endParaRPr/>
          </a:p>
        </p:txBody>
      </p:sp>
      <p:sp>
        <p:nvSpPr>
          <p:cNvPr id="192" name="Google Shape;192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Inter"/>
                <a:ea typeface="Inter"/>
                <a:cs typeface="Inter"/>
                <a:sym typeface="Inter"/>
              </a:rPr>
              <a:t>‹#›</a:t>
            </a:fld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387075" y="1560325"/>
            <a:ext cx="7455300" cy="2128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b="1" lang="en" sz="2200"/>
              <a:t>Give</a:t>
            </a:r>
            <a:endParaRPr b="1"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0.2 Eth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b="1" lang="en" sz="2200"/>
              <a:t>Want</a:t>
            </a:r>
            <a:r>
              <a:rPr lang="en" sz="2200"/>
              <a:t>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i="1" lang="en" sz="2200"/>
              <a:t>At least</a:t>
            </a:r>
            <a:r>
              <a:rPr lang="en" sz="2200"/>
              <a:t> 36.4736 DAI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b="1" lang="en" sz="2200"/>
              <a:t>ExitRule</a:t>
            </a:r>
            <a:endParaRPr b="1"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On demand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After deadline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11700" y="797500"/>
            <a:ext cx="8520600" cy="3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b="1" lang="en" sz="1800">
                <a:solidFill>
                  <a:schemeClr val="dk1"/>
                </a:solidFill>
              </a:rPr>
              <a:t>Proposal</a:t>
            </a:r>
            <a:r>
              <a:rPr lang="en" sz="1800">
                <a:solidFill>
                  <a:schemeClr val="dk1"/>
                </a:solidFill>
              </a:rPr>
              <a:t> contains 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give</a:t>
            </a:r>
            <a:r>
              <a:rPr lang="en" sz="1800">
                <a:solidFill>
                  <a:schemeClr val="dk1"/>
                </a:solidFill>
              </a:rPr>
              <a:t> and 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want</a:t>
            </a:r>
            <a:r>
              <a:rPr lang="en" sz="1800">
                <a:solidFill>
                  <a:schemeClr val="dk1"/>
                </a:solidFill>
              </a:rPr>
              <a:t> amounts</a:t>
            </a:r>
            <a:endParaRPr sz="1800">
              <a:solidFill>
                <a:schemeClr val="dk1"/>
              </a:solidFill>
            </a:endParaRPr>
          </a:p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b="1" lang="en" sz="1800"/>
              <a:t>Offer</a:t>
            </a:r>
            <a:r>
              <a:rPr lang="en" sz="1800"/>
              <a:t> contains</a:t>
            </a:r>
            <a:endParaRPr sz="1800"/>
          </a:p>
          <a:p>
            <a:pPr indent="-3048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Invitation</a:t>
            </a:r>
            <a:r>
              <a:rPr lang="en" sz="1800"/>
              <a:t> for a specific entry point in a specific contract</a:t>
            </a:r>
            <a:endParaRPr sz="1800"/>
          </a:p>
          <a:p>
            <a:pPr indent="-3048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Proposal</a:t>
            </a:r>
            <a:r>
              <a:rPr lang="en" sz="1800"/>
              <a:t> above</a:t>
            </a:r>
            <a:endParaRPr sz="1800"/>
          </a:p>
          <a:p>
            <a:pPr indent="-3048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Payments</a:t>
            </a:r>
            <a:endParaRPr b="1" sz="1800"/>
          </a:p>
          <a:p>
            <a:pPr indent="-3048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Custom arguments</a:t>
            </a:r>
            <a:endParaRPr sz="1800"/>
          </a:p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" sz="1800"/>
              <a:t>Offer </a:t>
            </a:r>
            <a:r>
              <a:rPr b="1" lang="en" sz="1800"/>
              <a:t>validation</a:t>
            </a:r>
            <a:endParaRPr b="1" sz="1800"/>
          </a:p>
          <a:p>
            <a:pPr indent="-3302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•"/>
            </a:pPr>
            <a:r>
              <a:rPr lang="en" sz="1800"/>
              <a:t>Proposal has properties required by invitation</a:t>
            </a:r>
            <a:endParaRPr sz="1800"/>
          </a:p>
          <a:p>
            <a:pPr indent="-3302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•"/>
            </a:pPr>
            <a:r>
              <a:rPr lang="en" sz="1800"/>
              <a:t>Payments match </a:t>
            </a:r>
            <a:endParaRPr sz="1800"/>
          </a:p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" sz="1800"/>
              <a:t>Provided assets get </a:t>
            </a:r>
            <a:r>
              <a:rPr b="1" lang="en" sz="1800"/>
              <a:t>escrowed</a:t>
            </a:r>
            <a:r>
              <a:rPr lang="en" sz="1800"/>
              <a:t> </a:t>
            </a:r>
            <a:r>
              <a:rPr lang="en" sz="1800">
                <a:solidFill>
                  <a:schemeClr val="dk1"/>
                </a:solidFill>
              </a:rPr>
              <a:t>asynchronously</a:t>
            </a:r>
            <a:endParaRPr sz="1800"/>
          </a:p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 sz="1800"/>
              <a:t>JavaScript contract function for the invitation is executed</a:t>
            </a:r>
            <a:endParaRPr sz="1800"/>
          </a:p>
        </p:txBody>
      </p:sp>
      <p:sp>
        <p:nvSpPr>
          <p:cNvPr id="199" name="Google Shape;199;p32"/>
          <p:cNvSpPr txBox="1"/>
          <p:nvPr>
            <p:ph type="title"/>
          </p:nvPr>
        </p:nvSpPr>
        <p:spPr>
          <a:xfrm>
            <a:off x="206450" y="217795"/>
            <a:ext cx="8222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Offer safety</a:t>
            </a:r>
            <a:endParaRPr/>
          </a:p>
        </p:txBody>
      </p:sp>
      <p:sp>
        <p:nvSpPr>
          <p:cNvPr id="200" name="Google Shape;20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206450" y="217795"/>
            <a:ext cx="8222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Swap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/>
              <a:t>offer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311700" y="873700"/>
            <a:ext cx="8520600" cy="3563700"/>
          </a:xfrm>
          <a:prstGeom prst="rect">
            <a:avLst/>
          </a:prstGeom>
          <a:solidFill>
            <a:srgbClr val="373A36"/>
          </a:solidFill>
          <a:ln cap="flat" cmpd="sng" w="19050">
            <a:solidFill>
              <a:srgbClr val="AB23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const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giveAmount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= ethAmount(0.2);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const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givePayment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= E(myEth).withdraw(giveAmount);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const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wantAmount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= daiAmount(36.4736);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const seat = E(zoe).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offer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E(amm).makeSwapInvitation(),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{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give: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{ In: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giveAmount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},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want: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{ Out: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wantAmount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},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},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{ In: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givePayment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},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);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1700" y="797500"/>
            <a:ext cx="8520600" cy="3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" sz="1800"/>
              <a:t>Seller auctions Bad Kid #3700, a digital good</a:t>
            </a:r>
            <a:endParaRPr sz="2200"/>
          </a:p>
          <a:p>
            <a:pPr indent="-3302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1800"/>
              <a:t>Offers</a:t>
            </a:r>
            <a:r>
              <a:rPr lang="en" sz="1800"/>
              <a:t> bk3700 for at least 600 IST</a:t>
            </a:r>
            <a:endParaRPr sz="1800"/>
          </a:p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" sz="1800"/>
              <a:t>Clients bid</a:t>
            </a:r>
            <a:endParaRPr sz="2200"/>
          </a:p>
          <a:p>
            <a:pPr indent="-3302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1800"/>
              <a:t>Offer</a:t>
            </a:r>
            <a:r>
              <a:rPr lang="en" sz="1800"/>
              <a:t> at most 700 IST for </a:t>
            </a:r>
            <a:r>
              <a:rPr lang="en" sz="1800">
                <a:solidFill>
                  <a:schemeClr val="dk1"/>
                </a:solidFill>
              </a:rPr>
              <a:t>bk3700</a:t>
            </a:r>
            <a:endParaRPr sz="1800"/>
          </a:p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" sz="1800"/>
              <a:t>Zoe </a:t>
            </a:r>
            <a:r>
              <a:rPr b="1" lang="en" sz="1800"/>
              <a:t>escrows</a:t>
            </a:r>
            <a:r>
              <a:rPr lang="en" sz="1800"/>
              <a:t> the offered assets</a:t>
            </a:r>
            <a:endParaRPr sz="1800"/>
          </a:p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" sz="1800"/>
              <a:t>Contract </a:t>
            </a:r>
            <a:r>
              <a:rPr b="1" lang="en" sz="1800"/>
              <a:t>executes</a:t>
            </a:r>
            <a:endParaRPr b="1" sz="2200"/>
          </a:p>
          <a:p>
            <a:pPr indent="-3302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800">
                <a:solidFill>
                  <a:schemeClr val="dk1"/>
                </a:solidFill>
              </a:rPr>
              <a:t>Requests Zoe to </a:t>
            </a:r>
            <a:r>
              <a:rPr b="1" lang="en" sz="1800">
                <a:solidFill>
                  <a:schemeClr val="dk1"/>
                </a:solidFill>
              </a:rPr>
              <a:t>reallocate</a:t>
            </a:r>
            <a:r>
              <a:rPr lang="en" sz="1800">
                <a:solidFill>
                  <a:schemeClr val="dk1"/>
                </a:solidFill>
              </a:rPr>
              <a:t> assets among offers</a:t>
            </a:r>
            <a:endParaRPr sz="1800"/>
          </a:p>
          <a:p>
            <a:pPr indent="-3302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800"/>
              <a:t>Reallocate must satisfy </a:t>
            </a:r>
            <a:r>
              <a:rPr b="1" lang="en" sz="1800"/>
              <a:t>offer constraints</a:t>
            </a:r>
            <a:r>
              <a:rPr lang="en" sz="1800"/>
              <a:t> and </a:t>
            </a:r>
            <a:r>
              <a:rPr b="1" lang="en" sz="1800"/>
              <a:t>conservation</a:t>
            </a:r>
            <a:endParaRPr sz="1800"/>
          </a:p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" sz="1800"/>
              <a:t>Zoe provides </a:t>
            </a:r>
            <a:r>
              <a:rPr b="1" lang="en" sz="1800"/>
              <a:t>payouts</a:t>
            </a:r>
            <a:endParaRPr sz="2200"/>
          </a:p>
          <a:p>
            <a:pPr indent="-3302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800"/>
              <a:t>Winnings and refunds</a:t>
            </a:r>
            <a:endParaRPr sz="1800"/>
          </a:p>
        </p:txBody>
      </p:sp>
      <p:sp>
        <p:nvSpPr>
          <p:cNvPr id="213" name="Google Shape;213;p34"/>
          <p:cNvSpPr txBox="1"/>
          <p:nvPr>
            <p:ph type="title"/>
          </p:nvPr>
        </p:nvSpPr>
        <p:spPr>
          <a:xfrm>
            <a:off x="206450" y="217795"/>
            <a:ext cx="8222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3200">
                <a:latin typeface="Poppins SemiBold"/>
                <a:ea typeface="Poppins SemiBold"/>
                <a:cs typeface="Poppins SemiBold"/>
                <a:sym typeface="Poppins SemiBold"/>
              </a:rPr>
              <a:t>Zoe: Offers Everywhere!</a:t>
            </a:r>
            <a:endParaRPr b="0" sz="3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4" name="Google Shape;214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475" y="152400"/>
            <a:ext cx="2693525" cy="26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11700" y="797500"/>
            <a:ext cx="8520600" cy="3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" sz="1800"/>
              <a:t>Seller auctions Bad Kid #3700, a digital good</a:t>
            </a:r>
            <a:endParaRPr sz="2200"/>
          </a:p>
          <a:p>
            <a:pPr indent="-3302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1800"/>
              <a:t>Offers</a:t>
            </a:r>
            <a:r>
              <a:rPr lang="en" sz="1800"/>
              <a:t> bk3700 for at least 600 IST</a:t>
            </a:r>
            <a:endParaRPr sz="1800"/>
          </a:p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" sz="1800"/>
              <a:t>Clients bid</a:t>
            </a:r>
            <a:endParaRPr sz="2200"/>
          </a:p>
          <a:p>
            <a:pPr indent="-3302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1800"/>
              <a:t>Offer</a:t>
            </a:r>
            <a:r>
              <a:rPr lang="en" sz="1800"/>
              <a:t> at most 700 IST for </a:t>
            </a:r>
            <a:r>
              <a:rPr lang="en" sz="1800">
                <a:solidFill>
                  <a:schemeClr val="dk1"/>
                </a:solidFill>
              </a:rPr>
              <a:t>bk3700</a:t>
            </a:r>
            <a:endParaRPr sz="1800"/>
          </a:p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" sz="1800">
                <a:solidFill>
                  <a:schemeClr val="dk1"/>
                </a:solidFill>
              </a:rPr>
              <a:t>Zoe </a:t>
            </a:r>
            <a:r>
              <a:rPr b="1" lang="en" sz="1800">
                <a:solidFill>
                  <a:schemeClr val="dk1"/>
                </a:solidFill>
              </a:rPr>
              <a:t>escrows</a:t>
            </a:r>
            <a:r>
              <a:rPr lang="en" sz="1800">
                <a:solidFill>
                  <a:schemeClr val="dk1"/>
                </a:solidFill>
              </a:rPr>
              <a:t> the offered assets</a:t>
            </a:r>
            <a:endParaRPr sz="1800">
              <a:solidFill>
                <a:schemeClr val="dk1"/>
              </a:solidFill>
            </a:endParaRPr>
          </a:p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" sz="1800">
                <a:solidFill>
                  <a:schemeClr val="dk1"/>
                </a:solidFill>
              </a:rPr>
              <a:t>Contract </a:t>
            </a:r>
            <a:r>
              <a:rPr b="1" lang="en" sz="1800">
                <a:solidFill>
                  <a:schemeClr val="dk1"/>
                </a:solidFill>
              </a:rPr>
              <a:t>executes</a:t>
            </a:r>
            <a:endParaRPr b="1" sz="1800"/>
          </a:p>
          <a:p>
            <a:pPr indent="-3302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800">
                <a:solidFill>
                  <a:schemeClr val="dk1"/>
                </a:solidFill>
              </a:rPr>
              <a:t>Requests Zoe to </a:t>
            </a:r>
            <a:r>
              <a:rPr b="1" lang="en" sz="1800">
                <a:solidFill>
                  <a:schemeClr val="dk1"/>
                </a:solidFill>
              </a:rPr>
              <a:t>reallocate</a:t>
            </a:r>
            <a:r>
              <a:rPr lang="en" sz="1800">
                <a:solidFill>
                  <a:schemeClr val="dk1"/>
                </a:solidFill>
              </a:rPr>
              <a:t> assets among offers</a:t>
            </a:r>
            <a:endParaRPr sz="1800"/>
          </a:p>
          <a:p>
            <a:pPr indent="-3302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800"/>
              <a:t>Reallocate must satisfy </a:t>
            </a:r>
            <a:r>
              <a:rPr b="1" lang="en" sz="1800"/>
              <a:t>offer constraints</a:t>
            </a:r>
            <a:r>
              <a:rPr lang="en" sz="1800"/>
              <a:t> and </a:t>
            </a:r>
            <a:r>
              <a:rPr b="1" lang="en" sz="1800"/>
              <a:t>conservation</a:t>
            </a:r>
            <a:endParaRPr sz="1800"/>
          </a:p>
          <a:p>
            <a:pPr indent="-3302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" sz="1800"/>
              <a:t>Zoe provides </a:t>
            </a:r>
            <a:r>
              <a:rPr b="1" lang="en" sz="1800"/>
              <a:t>payouts</a:t>
            </a:r>
            <a:endParaRPr sz="2200"/>
          </a:p>
          <a:p>
            <a:pPr indent="-3302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800"/>
              <a:t>Winnings and refunds</a:t>
            </a:r>
            <a:endParaRPr sz="1800"/>
          </a:p>
        </p:txBody>
      </p:sp>
      <p:sp>
        <p:nvSpPr>
          <p:cNvPr id="221" name="Google Shape;221;p35"/>
          <p:cNvSpPr txBox="1"/>
          <p:nvPr>
            <p:ph type="title"/>
          </p:nvPr>
        </p:nvSpPr>
        <p:spPr>
          <a:xfrm>
            <a:off x="206450" y="217795"/>
            <a:ext cx="8222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3200">
                <a:latin typeface="Poppins SemiBold"/>
                <a:ea typeface="Poppins SemiBold"/>
                <a:cs typeface="Poppins SemiBold"/>
                <a:sym typeface="Poppins SemiBold"/>
              </a:rPr>
              <a:t>Zoe: Offers Everywhere!</a:t>
            </a:r>
            <a:endParaRPr b="0" sz="3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22" name="Google Shape;222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206450" y="217795"/>
            <a:ext cx="8222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3200">
                <a:latin typeface="Poppins SemiBold"/>
                <a:ea typeface="Poppins SemiBold"/>
                <a:cs typeface="Poppins SemiBold"/>
                <a:sym typeface="Poppins SemiBold"/>
              </a:rPr>
              <a:t>Offer Safety ensures…</a:t>
            </a:r>
            <a:endParaRPr b="0" sz="3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311700" y="873700"/>
            <a:ext cx="8520600" cy="35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/>
              <a:t>… to clients</a:t>
            </a:r>
            <a:endParaRPr/>
          </a:p>
          <a:p>
            <a:pPr indent="-342900" lvl="1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Clients receive </a:t>
            </a:r>
            <a:r>
              <a:rPr b="1" lang="en"/>
              <a:t>desired payout</a:t>
            </a:r>
            <a:r>
              <a:rPr lang="en"/>
              <a:t> or </a:t>
            </a:r>
            <a:r>
              <a:rPr b="1" lang="en"/>
              <a:t>refund</a:t>
            </a:r>
            <a:endParaRPr/>
          </a:p>
          <a:p>
            <a:pPr indent="0" lvl="2" marL="990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… regardless of the behavior of the contract</a:t>
            </a:r>
            <a:endParaRPr/>
          </a:p>
          <a:p>
            <a:pPr indent="-190500" lvl="0" marL="419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/>
              <a:t>… to contracts</a:t>
            </a:r>
            <a:endParaRPr/>
          </a:p>
          <a:p>
            <a:pPr indent="-342900" lvl="1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Offered assets are synchronously available</a:t>
            </a:r>
            <a:endParaRPr/>
          </a:p>
          <a:p>
            <a:pPr indent="-342900" lvl="1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Offered assets match their descriptions</a:t>
            </a:r>
            <a:endParaRPr/>
          </a:p>
          <a:p>
            <a:pPr indent="-342900" lvl="1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Assets will be delivered upon completion</a:t>
            </a:r>
            <a:endParaRPr/>
          </a:p>
        </p:txBody>
      </p:sp>
      <p:sp>
        <p:nvSpPr>
          <p:cNvPr id="229" name="Google Shape;229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382025" y="326350"/>
            <a:ext cx="4550400" cy="1003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IST Vault Creation</a:t>
            </a:r>
            <a:endParaRPr/>
          </a:p>
        </p:txBody>
      </p:sp>
      <p:sp>
        <p:nvSpPr>
          <p:cNvPr id="235" name="Google Shape;235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Inter"/>
                <a:ea typeface="Inter"/>
                <a:cs typeface="Inter"/>
                <a:sym typeface="Inter"/>
              </a:rPr>
              <a:t>‹#›</a:t>
            </a:fld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691875" y="1560325"/>
            <a:ext cx="7455300" cy="2128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b="1" lang="en" sz="2200"/>
              <a:t>Give</a:t>
            </a:r>
            <a:endParaRPr b="1"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100 ATOM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b="1" lang="en" sz="2200"/>
              <a:t>Want</a:t>
            </a:r>
            <a:r>
              <a:rPr lang="en" sz="2200"/>
              <a:t>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300 IST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200"/>
              <a:t>… and a vault</a:t>
            </a:r>
            <a:endParaRPr sz="2200"/>
          </a:p>
        </p:txBody>
      </p:sp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067" y="8"/>
            <a:ext cx="45709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686825" y="1010375"/>
            <a:ext cx="7455300" cy="1806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b="1" lang="en" sz="2200">
                <a:solidFill>
                  <a:schemeClr val="dk1"/>
                </a:solidFill>
              </a:rPr>
              <a:t>Give</a:t>
            </a:r>
            <a:endParaRPr b="1"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200 IST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b="1" lang="en" sz="2200">
                <a:solidFill>
                  <a:schemeClr val="dk1"/>
                </a:solidFill>
              </a:rPr>
              <a:t>Want</a:t>
            </a:r>
            <a:r>
              <a:rPr lang="en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20 ATOM</a:t>
            </a:r>
            <a:endParaRPr sz="2200"/>
          </a:p>
        </p:txBody>
      </p:sp>
      <p:sp>
        <p:nvSpPr>
          <p:cNvPr id="243" name="Google Shape;243;p38"/>
          <p:cNvSpPr txBox="1"/>
          <p:nvPr>
            <p:ph type="title"/>
          </p:nvPr>
        </p:nvSpPr>
        <p:spPr>
          <a:xfrm>
            <a:off x="686825" y="326350"/>
            <a:ext cx="3603300" cy="1003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Adjust Vaults</a:t>
            </a:r>
            <a:endParaRPr/>
          </a:p>
        </p:txBody>
      </p:sp>
      <p:sp>
        <p:nvSpPr>
          <p:cNvPr id="244" name="Google Shape;24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Inter"/>
                <a:ea typeface="Inter"/>
                <a:cs typeface="Inter"/>
                <a:sym typeface="Inter"/>
              </a:rPr>
              <a:t>‹#›</a:t>
            </a:fld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686825" y="2686775"/>
            <a:ext cx="7455300" cy="2271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/>
              <a:t>OR</a:t>
            </a:r>
            <a:endParaRPr i="1"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b="1" lang="en" sz="2200"/>
              <a:t>Give</a:t>
            </a:r>
            <a:endParaRPr b="1"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50 ATOM more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b="1" lang="en" sz="2200"/>
              <a:t>Want</a:t>
            </a:r>
            <a:r>
              <a:rPr lang="en" sz="2200"/>
              <a:t>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300 IST more</a:t>
            </a:r>
            <a:endParaRPr sz="2200"/>
          </a:p>
        </p:txBody>
      </p:sp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5711625" y="384975"/>
            <a:ext cx="2375400" cy="1806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b="1" lang="en" sz="2200">
                <a:solidFill>
                  <a:schemeClr val="dk1"/>
                </a:solidFill>
              </a:rPr>
              <a:t>Debt</a:t>
            </a:r>
            <a:endParaRPr b="1"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204 IST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■"/>
            </a:pPr>
            <a:r>
              <a:rPr b="1" lang="en" sz="2200">
                <a:solidFill>
                  <a:schemeClr val="dk1"/>
                </a:solidFill>
              </a:rPr>
              <a:t>Collateral</a:t>
            </a:r>
            <a:r>
              <a:rPr lang="en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100 ATOM</a:t>
            </a:r>
            <a:endParaRPr sz="2200"/>
          </a:p>
        </p:txBody>
      </p:sp>
      <p:pic>
        <p:nvPicPr>
          <p:cNvPr id="247" name="Google Shape;247;p38"/>
          <p:cNvPicPr preferRelativeResize="0"/>
          <p:nvPr/>
        </p:nvPicPr>
        <p:blipFill rotWithShape="1">
          <a:blip r:embed="rId3">
            <a:alphaModFix/>
          </a:blip>
          <a:srcRect b="0" l="31490" r="25943" t="0"/>
          <a:stretch/>
        </p:blipFill>
        <p:spPr>
          <a:xfrm>
            <a:off x="5271664" y="2900"/>
            <a:ext cx="38921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>
            <p:ph type="title"/>
          </p:nvPr>
        </p:nvSpPr>
        <p:spPr>
          <a:xfrm>
            <a:off x="206450" y="217795"/>
            <a:ext cx="8222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Parity Stability Module trade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311700" y="873700"/>
            <a:ext cx="8520600" cy="3563700"/>
          </a:xfrm>
          <a:prstGeom prst="rect">
            <a:avLst/>
          </a:prstGeom>
          <a:solidFill>
            <a:srgbClr val="373A36"/>
          </a:solidFill>
          <a:ln cap="flat" cmpd="sng" w="19050">
            <a:solidFill>
              <a:srgbClr val="AB23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const giveUSDC = usdcAmount(25);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const givePayment = E(myUSDC).withdraw(giveUSDC);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const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wantIST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= istAmount(25);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const seat = E(zoe).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offer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E(psm).makeWantMintedInvitation(),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{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give: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{ In: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giveUSDC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},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want: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{ Out: </a:t>
            </a:r>
            <a:r>
              <a:rPr b="1"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wantIST</a:t>
            </a: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},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},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  { In: givePayment },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8F8F8"/>
                </a:solidFill>
                <a:latin typeface="Courier New"/>
                <a:ea typeface="Courier New"/>
                <a:cs typeface="Courier New"/>
                <a:sym typeface="Courier New"/>
              </a:rPr>
              <a:t>    );</a:t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8F8F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55" name="Google Shape;255;p39"/>
          <p:cNvPicPr preferRelativeResize="0"/>
          <p:nvPr/>
        </p:nvPicPr>
        <p:blipFill rotWithShape="1">
          <a:blip r:embed="rId3">
            <a:alphaModFix/>
          </a:blip>
          <a:srcRect b="0" l="38544" r="0" t="10849"/>
          <a:stretch/>
        </p:blipFill>
        <p:spPr>
          <a:xfrm>
            <a:off x="5560150" y="597250"/>
            <a:ext cx="3705550" cy="431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0"/>
          <p:cNvPicPr preferRelativeResize="0"/>
          <p:nvPr/>
        </p:nvPicPr>
        <p:blipFill rotWithShape="1">
          <a:blip r:embed="rId3">
            <a:alphaModFix/>
          </a:blip>
          <a:srcRect b="0" l="38544" r="0" t="10849"/>
          <a:stretch/>
        </p:blipFill>
        <p:spPr>
          <a:xfrm>
            <a:off x="5705950" y="673450"/>
            <a:ext cx="3705550" cy="431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62" name="Google Shape;262;p40"/>
          <p:cNvSpPr txBox="1"/>
          <p:nvPr>
            <p:ph type="title"/>
          </p:nvPr>
        </p:nvSpPr>
        <p:spPr>
          <a:xfrm>
            <a:off x="639075" y="1068825"/>
            <a:ext cx="2730300" cy="1003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 Legibility?</a:t>
            </a:r>
            <a:endParaRPr/>
          </a:p>
        </p:txBody>
      </p:sp>
      <p:sp>
        <p:nvSpPr>
          <p:cNvPr id="263" name="Google Shape;263;p40"/>
          <p:cNvSpPr txBox="1"/>
          <p:nvPr>
            <p:ph idx="1" type="body"/>
          </p:nvPr>
        </p:nvSpPr>
        <p:spPr>
          <a:xfrm>
            <a:off x="691875" y="2398525"/>
            <a:ext cx="3659100" cy="2128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8678" y="152400"/>
            <a:ext cx="2864380" cy="48386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18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/>
        </p:nvSpPr>
        <p:spPr>
          <a:xfrm>
            <a:off x="1055201" y="2585049"/>
            <a:ext cx="38778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Integrated Economy</a:t>
            </a:r>
            <a:br>
              <a:rPr lang="en" sz="1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1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Economic services &amp; native IST stable token for fees to grow a rich economy</a:t>
            </a:r>
            <a:endParaRPr sz="12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Unique Safety Properties</a:t>
            </a:r>
            <a:br>
              <a:rPr lang="en" sz="1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1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Offer-safety, payout liveness, secure partitions</a:t>
            </a:r>
            <a:endParaRPr b="1" sz="12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23"/>
          <p:cNvSpPr txBox="1"/>
          <p:nvPr/>
        </p:nvSpPr>
        <p:spPr>
          <a:xfrm>
            <a:off x="5149876" y="3237525"/>
            <a:ext cx="3384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General</a:t>
            </a:r>
            <a:endParaRPr sz="2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Purpose</a:t>
            </a:r>
            <a:r>
              <a:rPr lang="en"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Platform</a:t>
            </a:r>
            <a:endParaRPr sz="2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15" name="Google Shape;115;p23"/>
          <p:cNvGrpSpPr/>
          <p:nvPr/>
        </p:nvGrpSpPr>
        <p:grpSpPr>
          <a:xfrm>
            <a:off x="5237834" y="640249"/>
            <a:ext cx="3719292" cy="2489937"/>
            <a:chOff x="5237834" y="183049"/>
            <a:chExt cx="3719292" cy="2489937"/>
          </a:xfrm>
        </p:grpSpPr>
        <p:pic>
          <p:nvPicPr>
            <p:cNvPr id="116" name="Google Shape;116;p23"/>
            <p:cNvPicPr preferRelativeResize="0"/>
            <p:nvPr/>
          </p:nvPicPr>
          <p:blipFill rotWithShape="1">
            <a:blip r:embed="rId3">
              <a:alphaModFix/>
            </a:blip>
            <a:srcRect b="0" l="0" r="5829" t="0"/>
            <a:stretch/>
          </p:blipFill>
          <p:spPr>
            <a:xfrm>
              <a:off x="5251550" y="183049"/>
              <a:ext cx="3705575" cy="2489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23"/>
            <p:cNvSpPr/>
            <p:nvPr/>
          </p:nvSpPr>
          <p:spPr>
            <a:xfrm flipH="1" rot="5400000">
              <a:off x="5148734" y="1125150"/>
              <a:ext cx="671100" cy="4929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23"/>
          <p:cNvSpPr txBox="1"/>
          <p:nvPr/>
        </p:nvSpPr>
        <p:spPr>
          <a:xfrm>
            <a:off x="1055206" y="1055900"/>
            <a:ext cx="34869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JavaScript Smart Contracts</a:t>
            </a:r>
            <a:br>
              <a:rPr lang="en" sz="1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1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your existing language knowledge</a:t>
            </a:r>
            <a:endParaRPr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" name="Google Shape;119;p23"/>
          <p:cNvSpPr txBox="1"/>
          <p:nvPr/>
        </p:nvSpPr>
        <p:spPr>
          <a:xfrm>
            <a:off x="1055201" y="1803822"/>
            <a:ext cx="37869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Best-In-Class Component Model</a:t>
            </a:r>
            <a:br>
              <a:rPr lang="en" sz="1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1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Framework for innovation across all skill levels</a:t>
            </a:r>
            <a:endParaRPr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695156" y="1205046"/>
            <a:ext cx="274426" cy="2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695156" y="2731458"/>
            <a:ext cx="274426" cy="2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695156" y="1950246"/>
            <a:ext cx="274426" cy="2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695156" y="3712858"/>
            <a:ext cx="274426" cy="27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70" name="Google Shape;2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921" y="308775"/>
            <a:ext cx="5739030" cy="46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 txBox="1"/>
          <p:nvPr>
            <p:ph type="title"/>
          </p:nvPr>
        </p:nvSpPr>
        <p:spPr>
          <a:xfrm>
            <a:off x="763025" y="1164550"/>
            <a:ext cx="3603300" cy="1003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</a:t>
            </a:r>
            <a:br>
              <a:rPr lang="en"/>
            </a:br>
            <a:r>
              <a:rPr lang="en"/>
              <a:t>wallet</a:t>
            </a:r>
            <a:endParaRPr/>
          </a:p>
        </p:txBody>
      </p:sp>
      <p:sp>
        <p:nvSpPr>
          <p:cNvPr id="272" name="Google Shape;272;p41"/>
          <p:cNvSpPr txBox="1"/>
          <p:nvPr>
            <p:ph idx="1" type="body"/>
          </p:nvPr>
        </p:nvSpPr>
        <p:spPr>
          <a:xfrm>
            <a:off x="768075" y="2398525"/>
            <a:ext cx="3659100" cy="2128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Account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Abstraction?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</p:txBody>
      </p:sp>
      <p:pic>
        <p:nvPicPr>
          <p:cNvPr id="273" name="Google Shape;27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0850" y="152400"/>
            <a:ext cx="286438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450" y="152400"/>
            <a:ext cx="602995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80" name="Google Shape;280;p42"/>
          <p:cNvSpPr txBox="1"/>
          <p:nvPr>
            <p:ph type="title"/>
          </p:nvPr>
        </p:nvSpPr>
        <p:spPr>
          <a:xfrm>
            <a:off x="915425" y="783550"/>
            <a:ext cx="2730300" cy="1003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Keplr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 Legibility!</a:t>
            </a:r>
            <a:endParaRPr/>
          </a:p>
        </p:txBody>
      </p:sp>
      <p:sp>
        <p:nvSpPr>
          <p:cNvPr id="281" name="Google Shape;281;p42"/>
          <p:cNvSpPr txBox="1"/>
          <p:nvPr>
            <p:ph idx="1" type="body"/>
          </p:nvPr>
        </p:nvSpPr>
        <p:spPr>
          <a:xfrm>
            <a:off x="920475" y="2398525"/>
            <a:ext cx="3659100" cy="2128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/>
          <p:nvPr>
            <p:ph type="title"/>
          </p:nvPr>
        </p:nvSpPr>
        <p:spPr>
          <a:xfrm>
            <a:off x="763025" y="631150"/>
            <a:ext cx="3603300" cy="1003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Properties</a:t>
            </a:r>
            <a:endParaRPr/>
          </a:p>
        </p:txBody>
      </p:sp>
      <p:sp>
        <p:nvSpPr>
          <p:cNvPr id="287" name="Google Shape;287;p43"/>
          <p:cNvSpPr txBox="1"/>
          <p:nvPr>
            <p:ph idx="1" type="body"/>
          </p:nvPr>
        </p:nvSpPr>
        <p:spPr>
          <a:xfrm>
            <a:off x="768075" y="2322325"/>
            <a:ext cx="3659100" cy="2128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Payout liveness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Secure partitioning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88" name="Google Shape;288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9" name="Google Shape;28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06350" y="0"/>
            <a:ext cx="45332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06350" y="0"/>
            <a:ext cx="453328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44"/>
          <p:cNvSpPr txBox="1"/>
          <p:nvPr>
            <p:ph type="title"/>
          </p:nvPr>
        </p:nvSpPr>
        <p:spPr>
          <a:xfrm>
            <a:off x="686825" y="554950"/>
            <a:ext cx="3275400" cy="677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297" name="Google Shape;297;p44"/>
          <p:cNvSpPr txBox="1"/>
          <p:nvPr>
            <p:ph idx="1" type="body"/>
          </p:nvPr>
        </p:nvSpPr>
        <p:spPr>
          <a:xfrm>
            <a:off x="689091" y="1395450"/>
            <a:ext cx="3884700" cy="265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200"/>
              <a:t>Sign-mode textual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■"/>
            </a:pPr>
            <a:r>
              <a:rPr lang="en" sz="2200"/>
              <a:t>Want patterns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■"/>
            </a:pPr>
            <a:r>
              <a:rPr lang="en" sz="2200"/>
              <a:t>Multiples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■"/>
            </a:pPr>
            <a:r>
              <a:rPr lang="en" sz="2200"/>
              <a:t>Piecewise linear preference curve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■"/>
            </a:pPr>
            <a:r>
              <a:rPr lang="en" sz="2200"/>
              <a:t>Synthetic combined offers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/>
          <p:nvPr>
            <p:ph type="title"/>
          </p:nvPr>
        </p:nvSpPr>
        <p:spPr>
          <a:xfrm>
            <a:off x="763025" y="631150"/>
            <a:ext cx="7327200" cy="677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303" name="Google Shape;303;p45"/>
          <p:cNvSpPr txBox="1"/>
          <p:nvPr>
            <p:ph idx="1" type="body"/>
          </p:nvPr>
        </p:nvSpPr>
        <p:spPr>
          <a:xfrm>
            <a:off x="768075" y="1547850"/>
            <a:ext cx="7636200" cy="2107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73252"/>
              </a:buClr>
              <a:buSzPts val="2400"/>
              <a:buChar char="■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Offers increase usability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Legible to users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Understable limits on approval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D73252"/>
              </a:buClr>
              <a:buSzPts val="2400"/>
              <a:buFont typeface="Arial"/>
              <a:buChar char="■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Offers increase safety and programmability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Framework provides direct safety properties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Structured offers are extensible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" name="Google Shape;30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475" y="152400"/>
            <a:ext cx="2693525" cy="26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/>
          <p:nvPr/>
        </p:nvSpPr>
        <p:spPr>
          <a:xfrm>
            <a:off x="729583" y="3739450"/>
            <a:ext cx="30000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Dean Tribble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tribble@agoric.om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@DeanTribble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46"/>
          <p:cNvSpPr txBox="1"/>
          <p:nvPr/>
        </p:nvSpPr>
        <p:spPr>
          <a:xfrm>
            <a:off x="6498528" y="3678772"/>
            <a:ext cx="2285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@agoric</a:t>
            </a:r>
            <a:endParaRPr sz="12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agoric.com/discord</a:t>
            </a:r>
            <a:endParaRPr sz="12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agoric.com</a:t>
            </a:r>
            <a:endParaRPr sz="12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12" name="Google Shape;3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119" y="3800807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6117" y="4344252"/>
            <a:ext cx="159700" cy="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6122" y="4072525"/>
            <a:ext cx="159700" cy="1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457200" y="4043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</a:pPr>
            <a:r>
              <a:rPr lang="en"/>
              <a:t>Low-level payments</a:t>
            </a:r>
            <a:endParaRPr/>
          </a:p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6710" y="1004456"/>
            <a:ext cx="355282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823" y="1044634"/>
            <a:ext cx="2298137" cy="338520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33" name="Google Shape;133;p24"/>
          <p:cNvGrpSpPr/>
          <p:nvPr/>
        </p:nvGrpSpPr>
        <p:grpSpPr>
          <a:xfrm>
            <a:off x="2555338" y="1987797"/>
            <a:ext cx="2255715" cy="731701"/>
            <a:chOff x="2479138" y="2147123"/>
            <a:chExt cx="2255715" cy="731701"/>
          </a:xfrm>
        </p:grpSpPr>
        <p:sp>
          <p:nvSpPr>
            <p:cNvPr id="134" name="Google Shape;134;p24"/>
            <p:cNvSpPr/>
            <p:nvPr/>
          </p:nvSpPr>
          <p:spPr>
            <a:xfrm flipH="1" rot="10800000">
              <a:off x="2479138" y="2147123"/>
              <a:ext cx="2255700" cy="731700"/>
            </a:xfrm>
            <a:prstGeom prst="wedgeRectCallout">
              <a:avLst>
                <a:gd fmla="val -36339" name="adj1"/>
                <a:gd fmla="val 78416" name="adj2"/>
              </a:avLst>
            </a:prstGeom>
            <a:gradFill>
              <a:gsLst>
                <a:gs pos="0">
                  <a:srgbClr val="00ABC0"/>
                </a:gs>
                <a:gs pos="100000">
                  <a:srgbClr val="94ECFD"/>
                </a:gs>
              </a:gsLst>
              <a:lin ang="16200038" scaled="0"/>
            </a:gradFill>
            <a:ln cap="flat" cmpd="sng" w="9525">
              <a:solidFill>
                <a:srgbClr val="0096A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" name="Google Shape;135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79138" y="2147241"/>
              <a:ext cx="2255715" cy="731583"/>
            </a:xfrm>
            <a:prstGeom prst="rect">
              <a:avLst/>
            </a:prstGeom>
            <a:noFill/>
            <a:ln cap="flat" cmpd="sng" w="19050">
              <a:solidFill>
                <a:srgbClr val="31EAFE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36" name="Google Shape;136;p24"/>
          <p:cNvGrpSpPr/>
          <p:nvPr/>
        </p:nvGrpSpPr>
        <p:grpSpPr>
          <a:xfrm>
            <a:off x="3604177" y="3261932"/>
            <a:ext cx="4023706" cy="1383684"/>
            <a:chOff x="3347869" y="3476676"/>
            <a:chExt cx="4023706" cy="1383684"/>
          </a:xfrm>
        </p:grpSpPr>
        <p:sp>
          <p:nvSpPr>
            <p:cNvPr id="137" name="Google Shape;137;p24"/>
            <p:cNvSpPr/>
            <p:nvPr/>
          </p:nvSpPr>
          <p:spPr>
            <a:xfrm flipH="1" rot="10800000">
              <a:off x="3347869" y="3476676"/>
              <a:ext cx="4023706" cy="1383684"/>
            </a:xfrm>
            <a:custGeom>
              <a:rect b="b" l="l" r="r" t="t"/>
              <a:pathLst>
                <a:path extrusionOk="0" h="1383684" w="4023706">
                  <a:moveTo>
                    <a:pt x="0" y="0"/>
                  </a:moveTo>
                  <a:lnTo>
                    <a:pt x="2347162" y="0"/>
                  </a:lnTo>
                  <a:lnTo>
                    <a:pt x="2347162" y="0"/>
                  </a:lnTo>
                  <a:lnTo>
                    <a:pt x="3353088" y="0"/>
                  </a:lnTo>
                  <a:lnTo>
                    <a:pt x="4023706" y="0"/>
                  </a:lnTo>
                  <a:lnTo>
                    <a:pt x="4023706" y="401373"/>
                  </a:lnTo>
                  <a:lnTo>
                    <a:pt x="4023706" y="401373"/>
                  </a:lnTo>
                  <a:lnTo>
                    <a:pt x="4023706" y="573390"/>
                  </a:lnTo>
                  <a:lnTo>
                    <a:pt x="4023706" y="688068"/>
                  </a:lnTo>
                  <a:lnTo>
                    <a:pt x="1448088" y="688068"/>
                  </a:lnTo>
                  <a:lnTo>
                    <a:pt x="2709443" y="1383684"/>
                  </a:lnTo>
                  <a:lnTo>
                    <a:pt x="1074622" y="688068"/>
                  </a:lnTo>
                  <a:lnTo>
                    <a:pt x="0" y="688068"/>
                  </a:lnTo>
                  <a:lnTo>
                    <a:pt x="0" y="573390"/>
                  </a:lnTo>
                  <a:lnTo>
                    <a:pt x="0" y="401373"/>
                  </a:lnTo>
                  <a:lnTo>
                    <a:pt x="0" y="40137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A9BE"/>
                </a:gs>
                <a:gs pos="100000">
                  <a:srgbClr val="94ECFD"/>
                </a:gs>
              </a:gsLst>
              <a:lin ang="16200038" scaled="0"/>
            </a:gradFill>
            <a:ln cap="flat" cmpd="sng" w="15875">
              <a:solidFill>
                <a:srgbClr val="0096A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8" name="Google Shape;138;p24"/>
            <p:cNvPicPr preferRelativeResize="0"/>
            <p:nvPr/>
          </p:nvPicPr>
          <p:blipFill rotWithShape="1">
            <a:blip r:embed="rId6">
              <a:alphaModFix/>
            </a:blip>
            <a:srcRect b="28367" l="37753" r="16737" t="60622"/>
            <a:stretch/>
          </p:blipFill>
          <p:spPr>
            <a:xfrm>
              <a:off x="3350995" y="4182751"/>
              <a:ext cx="4015499" cy="6757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457200" y="4043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</a:pPr>
            <a:r>
              <a:rPr lang="en"/>
              <a:t>Low-level application UIs</a:t>
            </a:r>
            <a:endParaRPr/>
          </a:p>
        </p:txBody>
      </p:sp>
      <p:sp>
        <p:nvSpPr>
          <p:cNvPr id="144" name="Google Shape;144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7182" y="1148406"/>
            <a:ext cx="4835264" cy="3726137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7143" y="2114518"/>
            <a:ext cx="2232853" cy="525826"/>
          </a:xfrm>
          <a:prstGeom prst="rect">
            <a:avLst/>
          </a:prstGeom>
          <a:noFill/>
          <a:ln cap="flat" cmpd="sng" w="15875">
            <a:solidFill>
              <a:srgbClr val="31EAF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06060" y="45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Blinded by the UX</a:t>
            </a:r>
            <a:endParaRPr/>
          </a:p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025" y="1078950"/>
            <a:ext cx="2261374" cy="380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06060" y="45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Blinded by the UX</a:t>
            </a:r>
            <a:endParaRPr/>
          </a:p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025" y="1078950"/>
            <a:ext cx="2261374" cy="380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9200" y="1078952"/>
            <a:ext cx="2251683" cy="380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06060" y="45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Blinded by the UX</a:t>
            </a:r>
            <a:endParaRPr/>
          </a:p>
        </p:txBody>
      </p:sp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025" y="1078950"/>
            <a:ext cx="2261374" cy="380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9200" y="1078952"/>
            <a:ext cx="2251683" cy="380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 rotWithShape="1">
          <a:blip r:embed="rId5">
            <a:alphaModFix/>
          </a:blip>
          <a:srcRect b="0" l="15895" r="18876" t="0"/>
          <a:stretch/>
        </p:blipFill>
        <p:spPr>
          <a:xfrm>
            <a:off x="419300" y="1106100"/>
            <a:ext cx="2487924" cy="3280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915425" y="402550"/>
            <a:ext cx="7327200" cy="677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wrong with the UX?!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920475" y="1243050"/>
            <a:ext cx="7309200" cy="265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/>
              <a:t>Unusable</a:t>
            </a:r>
            <a:r>
              <a:rPr lang="en" sz="2000"/>
              <a:t> for most people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 don’t know anyone named 0x55e2..e160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 can send to the wrong user/contract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/>
              <a:t>Unsafe</a:t>
            </a:r>
            <a:r>
              <a:rPr lang="en" sz="2000"/>
              <a:t> for everyone</a:t>
            </a:r>
            <a:endParaRPr b="1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 cannot tell what I’m agreeing to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Contract controls what happens to my funds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Contract shouldn’t need that responsibility</a:t>
            </a:r>
            <a:endParaRPr sz="2000"/>
          </a:p>
        </p:txBody>
      </p:sp>
      <p:sp>
        <p:nvSpPr>
          <p:cNvPr id="177" name="Google Shape;177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915425" y="402550"/>
            <a:ext cx="7327200" cy="677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wrong with the UX?!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920475" y="1243050"/>
            <a:ext cx="7309200" cy="265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/>
              <a:t>Unusable</a:t>
            </a:r>
            <a:r>
              <a:rPr lang="en" sz="2000"/>
              <a:t> for most people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 don’t know anyone named 0x55e2..e160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 can send to the wrong user/contract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/>
              <a:t>Unsafe</a:t>
            </a:r>
            <a:r>
              <a:rPr lang="en" sz="2000"/>
              <a:t> for everyone</a:t>
            </a:r>
            <a:endParaRPr b="1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 cannot tell what I’m agreeing to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Contract controls what happens to my funds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Contract shouldn’t need that responsibility</a:t>
            </a:r>
            <a:endParaRPr sz="2000"/>
          </a:p>
        </p:txBody>
      </p:sp>
      <p:sp>
        <p:nvSpPr>
          <p:cNvPr id="184" name="Google Shape;18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459500" y="1890550"/>
            <a:ext cx="8173500" cy="1395600"/>
          </a:xfrm>
          <a:prstGeom prst="rect">
            <a:avLst/>
          </a:prstGeom>
          <a:solidFill>
            <a:srgbClr val="374151"/>
          </a:solidFill>
          <a:ln cap="flat" cmpd="sng" w="28575">
            <a:solidFill>
              <a:srgbClr val="D73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long as humans are habituated to approving transactions that they cannot understand, they are not protected from endpoint compromise</a:t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goric -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