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Roboto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edd41dcf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edd41dcf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edd41dcf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edd41dcf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edd41dcf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edd41dcf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edd41dcf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edd41dcf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edd41dcf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3edd41dcf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e9ea08e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e9ea08e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ed79c3f2a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5ed79c3f2a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5ed79c3f2a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edd41dcf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edd41dcf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dd41dcf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edd41dcf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edd41dcf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edd41dcf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edd41dcf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edd41dcf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edd41dcf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3edd41dcf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very brief intro to Sommelier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edd41dcf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edd41dcf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7140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5200"/>
              <a:buFont typeface="Times New Roman"/>
              <a:buNone/>
              <a:defRPr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2800"/>
              <a:buFont typeface="Times New Roman"/>
              <a:buNone/>
              <a:defRPr sz="2800"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900" y="-14862925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48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132275"/>
            <a:ext cx="68580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48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57200" y="48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7140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8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FFA5"/>
              </a:buClr>
              <a:buSzPts val="2800"/>
              <a:buNone/>
              <a:defRPr sz="2800">
                <a:solidFill>
                  <a:srgbClr val="1FFF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32275"/>
            <a:ext cx="685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800"/>
              <a:buFont typeface="Times New Roman"/>
              <a:buChar char="●"/>
              <a:defRPr sz="1800"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○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■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●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○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■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●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○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E0D7"/>
              </a:buClr>
              <a:buSzPts val="1400"/>
              <a:buFont typeface="Times New Roman"/>
              <a:buChar char="■"/>
              <a:defRPr>
                <a:solidFill>
                  <a:srgbClr val="CAE0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457200" y="0"/>
            <a:ext cx="0" cy="51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info.uniswap.org/#/pool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rontier.tech/a-tale-of-two-arbitrages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orum.balancer.fi/t/bip-295-fee-discount-for-cowswap-solvers/478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40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1FFF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Solvers, LSTs, and Memecoins</a:t>
            </a:r>
            <a:endParaRPr b="1" sz="5200">
              <a:solidFill>
                <a:srgbClr val="1FFF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AE0D7"/>
                </a:solidFill>
                <a:latin typeface="Roboto"/>
                <a:ea typeface="Roboto"/>
                <a:cs typeface="Roboto"/>
                <a:sym typeface="Roboto"/>
              </a:rPr>
              <a:t>Sun @ Seven Seas</a:t>
            </a:r>
            <a:endParaRPr sz="2800">
              <a:solidFill>
                <a:srgbClr val="CAE0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Two primarily on-chain markets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88" y="1419025"/>
            <a:ext cx="8126674" cy="2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47725" y="4853650"/>
            <a:ext cx="7738200" cy="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https://info.uniswap.org/#/pools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Memecoins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447725" y="885975"/>
            <a:ext cx="77382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Most adversarial experience for users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Institutional capital will basically never touch these assets -&gt; solver landscape will remain distributed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Strong case for the existence of AMMs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It’s possible that RFQ systems will capture order flow here as well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Actors who are willing to take inventory risk will have an edge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E.g. jaredfromsubway - infamous sandwich attacker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Liquid Staking Tokens (LSTs)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357300" y="885975"/>
            <a:ext cx="45720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Largest on-chain market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Highly inefficient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Extreme depegs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Mostly passive liquidity in AMMs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Basically 0 liquidity in RFQ systems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Fun fact: Real Yield ETH is the largest market maker for LSTs on Ethereum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150" y="1379563"/>
            <a:ext cx="4214702" cy="27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can we learn from LST markets?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447725" y="885975"/>
            <a:ext cx="77382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solver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landscape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is still relatively immature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There is a shortage of on-chain infrastructure for solvers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Specialized knowledge of DeFi primitives is an edge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Especially true given the trend of increasing complexity (e.g Uniswap V4)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447725" y="885975"/>
            <a:ext cx="77382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 want to live in a world where primary liquidity is on-chain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Intent systems create the UX to make this possible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On-chain markets are highly inefficient today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There is already significant opportunities for solvers to specialize and profit while being value additive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Background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47725" y="885975"/>
            <a:ext cx="6858000" cy="40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Seven Seas is a Strategist (Solver) in the Sommelier ecosystem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develop smart contracts, design and operate strategies, and build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dashboards to track performance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$27M (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425" y="1430875"/>
            <a:ext cx="898425" cy="9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6362450" y="3882125"/>
            <a:ext cx="1736700" cy="1076400"/>
          </a:xfrm>
          <a:prstGeom prst="roundRect">
            <a:avLst>
              <a:gd fmla="val 4659" name="adj"/>
            </a:avLst>
          </a:prstGeom>
          <a:solidFill>
            <a:srgbClr val="9651E6">
              <a:alpha val="15690"/>
            </a:srgbClr>
          </a:solidFill>
          <a:ln cap="flat" cmpd="sng" w="19050">
            <a:solidFill>
              <a:srgbClr val="6C4E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342175" y="2147622"/>
            <a:ext cx="1736700" cy="1076400"/>
          </a:xfrm>
          <a:prstGeom prst="roundRect">
            <a:avLst>
              <a:gd fmla="val 4659" name="adj"/>
            </a:avLst>
          </a:prstGeom>
          <a:solidFill>
            <a:srgbClr val="6C4ED9"/>
          </a:solidFill>
          <a:ln cap="flat" cmpd="sng" w="19050">
            <a:solidFill>
              <a:srgbClr val="6C4E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6441285" y="2172912"/>
            <a:ext cx="15459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Sommelier Blockchain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979012" y="2623895"/>
            <a:ext cx="300900" cy="260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C4ED9">
                  <a:alpha val="15690"/>
                </a:srgbClr>
              </a:gs>
              <a:gs pos="100000">
                <a:srgbClr val="FFFFFF">
                  <a:alpha val="12941"/>
                  <a:alpha val="15690"/>
                </a:srgbClr>
              </a:gs>
            </a:gsLst>
            <a:lin ang="5400012" scaled="0"/>
          </a:gradFill>
          <a:ln cap="flat" cmpd="sng" w="1905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109055" y="2521300"/>
            <a:ext cx="300900" cy="260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C4ED9">
                  <a:alpha val="15690"/>
                </a:srgbClr>
              </a:gs>
              <a:gs pos="100000">
                <a:srgbClr val="FFFFFF">
                  <a:alpha val="12941"/>
                  <a:alpha val="15690"/>
                </a:srgbClr>
              </a:gs>
            </a:gsLst>
            <a:lin ang="5400012" scaled="0"/>
          </a:gradFill>
          <a:ln cap="flat" cmpd="sng" w="1905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7193037" y="2674127"/>
            <a:ext cx="300900" cy="260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C4ED9">
                  <a:alpha val="15690"/>
                </a:srgbClr>
              </a:gs>
              <a:gs pos="100000">
                <a:srgbClr val="FFFFFF">
                  <a:alpha val="12941"/>
                  <a:alpha val="15690"/>
                </a:srgbClr>
              </a:gs>
            </a:gsLst>
            <a:lin ang="5400012" scaled="0"/>
          </a:gradFill>
          <a:ln cap="flat" cmpd="sng" w="1905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501300" y="2147625"/>
            <a:ext cx="1736700" cy="1279500"/>
          </a:xfrm>
          <a:prstGeom prst="roundRect">
            <a:avLst>
              <a:gd fmla="val 4659" name="adj"/>
            </a:avLst>
          </a:prstGeom>
          <a:solidFill>
            <a:srgbClr val="9651E6">
              <a:alpha val="15690"/>
            </a:srgbClr>
          </a:solidFill>
          <a:ln cap="flat" cmpd="sng" w="19050">
            <a:solidFill>
              <a:srgbClr val="6C4E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472285" y="2934525"/>
            <a:ext cx="15459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Validator Set</a:t>
            </a:r>
            <a:endParaRPr sz="9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7133054" y="3342482"/>
            <a:ext cx="195093" cy="528526"/>
            <a:chOff x="5699188" y="2741725"/>
            <a:chExt cx="195113" cy="767537"/>
          </a:xfrm>
        </p:grpSpPr>
        <p:cxnSp>
          <p:nvCxnSpPr>
            <p:cNvPr id="80" name="Google Shape;80;p15"/>
            <p:cNvCxnSpPr/>
            <p:nvPr/>
          </p:nvCxnSpPr>
          <p:spPr>
            <a:xfrm rot="-5400000">
              <a:off x="5421798" y="3135612"/>
              <a:ext cx="7473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81" name="Google Shape;81;p15"/>
            <p:cNvGrpSpPr/>
            <p:nvPr/>
          </p:nvGrpSpPr>
          <p:grpSpPr>
            <a:xfrm>
              <a:off x="5699188" y="2741725"/>
              <a:ext cx="195113" cy="102374"/>
              <a:chOff x="2580200" y="1677150"/>
              <a:chExt cx="221870" cy="116400"/>
            </a:xfrm>
          </p:grpSpPr>
          <p:cxnSp>
            <p:nvCxnSpPr>
              <p:cNvPr id="82" name="Google Shape;82;p15"/>
              <p:cNvCxnSpPr/>
              <p:nvPr/>
            </p:nvCxnSpPr>
            <p:spPr>
              <a:xfrm flipH="1" rot="10800000">
                <a:off x="2580200" y="1677150"/>
                <a:ext cx="116400" cy="11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5"/>
              <p:cNvCxnSpPr/>
              <p:nvPr/>
            </p:nvCxnSpPr>
            <p:spPr>
              <a:xfrm rot="10800000">
                <a:off x="2685670" y="1677150"/>
                <a:ext cx="116400" cy="11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4" name="Google Shape;84;p15"/>
          <p:cNvSpPr/>
          <p:nvPr/>
        </p:nvSpPr>
        <p:spPr>
          <a:xfrm>
            <a:off x="6384675" y="4300776"/>
            <a:ext cx="1532400" cy="231000"/>
          </a:xfrm>
          <a:prstGeom prst="roundRect">
            <a:avLst>
              <a:gd fmla="val 16667" name="adj"/>
            </a:avLst>
          </a:prstGeom>
          <a:solidFill>
            <a:srgbClr val="9651E6">
              <a:alpha val="1569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Seven Seas</a:t>
            </a:r>
            <a:endParaRPr sz="9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6456785" y="3854750"/>
            <a:ext cx="15459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Strategy Provider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501300" y="1170981"/>
            <a:ext cx="1736700" cy="426000"/>
          </a:xfrm>
          <a:prstGeom prst="roundRect">
            <a:avLst>
              <a:gd fmla="val 16667" name="adj"/>
            </a:avLst>
          </a:prstGeom>
          <a:solidFill>
            <a:srgbClr val="E478AF">
              <a:alpha val="15690"/>
            </a:srgbClr>
          </a:solidFill>
          <a:ln cap="flat" cmpd="sng" w="19050">
            <a:solidFill>
              <a:srgbClr val="6C4E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Aave / Compound / Uniswap V3 / Morpho</a:t>
            </a:r>
            <a:endParaRPr sz="9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6456780" y="3471250"/>
            <a:ext cx="7704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Rebalance Message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" name="Google Shape;88;p15"/>
          <p:cNvCxnSpPr/>
          <p:nvPr/>
        </p:nvCxnSpPr>
        <p:spPr>
          <a:xfrm rot="10800000">
            <a:off x="5302150" y="2677900"/>
            <a:ext cx="9813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89" name="Google Shape;89;p15"/>
          <p:cNvGrpSpPr/>
          <p:nvPr/>
        </p:nvGrpSpPr>
        <p:grpSpPr>
          <a:xfrm rot="-5400000">
            <a:off x="5226559" y="2626714"/>
            <a:ext cx="195113" cy="102374"/>
            <a:chOff x="2580200" y="1677150"/>
            <a:chExt cx="221870" cy="116400"/>
          </a:xfrm>
        </p:grpSpPr>
        <p:cxnSp>
          <p:nvCxnSpPr>
            <p:cNvPr id="90" name="Google Shape;90;p15"/>
            <p:cNvCxnSpPr/>
            <p:nvPr/>
          </p:nvCxnSpPr>
          <p:spPr>
            <a:xfrm flipH="1" rot="10800000">
              <a:off x="258020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5"/>
            <p:cNvCxnSpPr/>
            <p:nvPr/>
          </p:nvCxnSpPr>
          <p:spPr>
            <a:xfrm rot="10800000">
              <a:off x="268567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2" name="Google Shape;92;p15"/>
          <p:cNvSpPr/>
          <p:nvPr/>
        </p:nvSpPr>
        <p:spPr>
          <a:xfrm>
            <a:off x="5219203" y="2380750"/>
            <a:ext cx="11472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Rebalance Message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 rot="2700000">
            <a:off x="4487210" y="2355040"/>
            <a:ext cx="645730" cy="645730"/>
          </a:xfrm>
          <a:prstGeom prst="roundRect">
            <a:avLst>
              <a:gd fmla="val 16667" name="adj"/>
            </a:avLst>
          </a:prstGeom>
          <a:solidFill>
            <a:srgbClr val="9651E6">
              <a:alpha val="15690"/>
            </a:srgbClr>
          </a:solidFill>
          <a:ln cap="flat" cmpd="sng" w="19050">
            <a:solidFill>
              <a:srgbClr val="6C4E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4455776" y="2533150"/>
            <a:ext cx="7086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Bridge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 rot="10800000">
            <a:off x="3320950" y="2677900"/>
            <a:ext cx="9813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96" name="Google Shape;96;p15"/>
          <p:cNvGrpSpPr/>
          <p:nvPr/>
        </p:nvGrpSpPr>
        <p:grpSpPr>
          <a:xfrm rot="-5400000">
            <a:off x="3245359" y="2626714"/>
            <a:ext cx="195113" cy="102374"/>
            <a:chOff x="2580200" y="1677150"/>
            <a:chExt cx="221870" cy="116400"/>
          </a:xfrm>
        </p:grpSpPr>
        <p:cxnSp>
          <p:nvCxnSpPr>
            <p:cNvPr id="97" name="Google Shape;97;p15"/>
            <p:cNvCxnSpPr/>
            <p:nvPr/>
          </p:nvCxnSpPr>
          <p:spPr>
            <a:xfrm flipH="1" rot="10800000">
              <a:off x="258020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5"/>
            <p:cNvCxnSpPr/>
            <p:nvPr/>
          </p:nvCxnSpPr>
          <p:spPr>
            <a:xfrm rot="10800000">
              <a:off x="268567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9" name="Google Shape;99;p15"/>
          <p:cNvSpPr/>
          <p:nvPr/>
        </p:nvSpPr>
        <p:spPr>
          <a:xfrm>
            <a:off x="3238003" y="2387725"/>
            <a:ext cx="11472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Rebalance Message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501299" y="2233975"/>
            <a:ext cx="17367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Native Smart Contract on Ethereum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15"/>
          <p:cNvCxnSpPr/>
          <p:nvPr/>
        </p:nvCxnSpPr>
        <p:spPr>
          <a:xfrm rot="10800000">
            <a:off x="2213375" y="3471250"/>
            <a:ext cx="0" cy="505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02" name="Google Shape;102;p15"/>
          <p:cNvGrpSpPr/>
          <p:nvPr/>
        </p:nvGrpSpPr>
        <p:grpSpPr>
          <a:xfrm>
            <a:off x="2115822" y="3471239"/>
            <a:ext cx="195113" cy="102374"/>
            <a:chOff x="2580200" y="1677150"/>
            <a:chExt cx="221870" cy="116400"/>
          </a:xfrm>
        </p:grpSpPr>
        <p:cxnSp>
          <p:nvCxnSpPr>
            <p:cNvPr id="103" name="Google Shape;103;p15"/>
            <p:cNvCxnSpPr/>
            <p:nvPr/>
          </p:nvCxnSpPr>
          <p:spPr>
            <a:xfrm flipH="1" rot="10800000">
              <a:off x="258020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5"/>
            <p:cNvCxnSpPr/>
            <p:nvPr/>
          </p:nvCxnSpPr>
          <p:spPr>
            <a:xfrm rot="10800000">
              <a:off x="268567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5" name="Google Shape;105;p15"/>
          <p:cNvSpPr/>
          <p:nvPr/>
        </p:nvSpPr>
        <p:spPr>
          <a:xfrm>
            <a:off x="1044828" y="3617725"/>
            <a:ext cx="11472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Deposit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 rot="10800000">
            <a:off x="2553875" y="3427150"/>
            <a:ext cx="0" cy="505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07" name="Google Shape;107;p15"/>
          <p:cNvGrpSpPr/>
          <p:nvPr/>
        </p:nvGrpSpPr>
        <p:grpSpPr>
          <a:xfrm rot="10800000">
            <a:off x="2456322" y="3875389"/>
            <a:ext cx="195113" cy="102374"/>
            <a:chOff x="2580200" y="1677150"/>
            <a:chExt cx="221870" cy="116400"/>
          </a:xfrm>
        </p:grpSpPr>
        <p:cxnSp>
          <p:nvCxnSpPr>
            <p:cNvPr id="108" name="Google Shape;108;p15"/>
            <p:cNvCxnSpPr/>
            <p:nvPr/>
          </p:nvCxnSpPr>
          <p:spPr>
            <a:xfrm flipH="1" rot="10800000">
              <a:off x="258020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5"/>
            <p:cNvCxnSpPr/>
            <p:nvPr/>
          </p:nvCxnSpPr>
          <p:spPr>
            <a:xfrm rot="10800000">
              <a:off x="268567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0" name="Google Shape;110;p15"/>
          <p:cNvSpPr/>
          <p:nvPr/>
        </p:nvSpPr>
        <p:spPr>
          <a:xfrm>
            <a:off x="2568826" y="3617725"/>
            <a:ext cx="8253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Withdraw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422450" y="3992150"/>
            <a:ext cx="1736700" cy="395100"/>
          </a:xfrm>
          <a:prstGeom prst="roundRect">
            <a:avLst>
              <a:gd fmla="val 16667" name="adj"/>
            </a:avLst>
          </a:prstGeom>
          <a:solidFill>
            <a:srgbClr val="9651E6">
              <a:alpha val="15690"/>
            </a:srgbClr>
          </a:solidFill>
          <a:ln cap="flat" cmpd="sng" w="19050">
            <a:solidFill>
              <a:srgbClr val="6C4E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1948526" y="4044950"/>
            <a:ext cx="7086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Users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" name="Google Shape;113;p15"/>
          <p:cNvCxnSpPr>
            <a:stCxn id="77" idx="0"/>
          </p:cNvCxnSpPr>
          <p:nvPr/>
        </p:nvCxnSpPr>
        <p:spPr>
          <a:xfrm rot="10800000">
            <a:off x="2369650" y="1688925"/>
            <a:ext cx="0" cy="458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14" name="Google Shape;114;p15"/>
          <p:cNvGrpSpPr/>
          <p:nvPr/>
        </p:nvGrpSpPr>
        <p:grpSpPr>
          <a:xfrm>
            <a:off x="2272097" y="1596964"/>
            <a:ext cx="195113" cy="102374"/>
            <a:chOff x="2580200" y="1677150"/>
            <a:chExt cx="221870" cy="116400"/>
          </a:xfrm>
        </p:grpSpPr>
        <p:cxnSp>
          <p:nvCxnSpPr>
            <p:cNvPr id="115" name="Google Shape;115;p15"/>
            <p:cNvCxnSpPr/>
            <p:nvPr/>
          </p:nvCxnSpPr>
          <p:spPr>
            <a:xfrm flipH="1" rot="10800000">
              <a:off x="258020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5"/>
            <p:cNvCxnSpPr/>
            <p:nvPr/>
          </p:nvCxnSpPr>
          <p:spPr>
            <a:xfrm rot="10800000">
              <a:off x="2685670" y="1677150"/>
              <a:ext cx="116400" cy="116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" name="Google Shape;117;p15"/>
          <p:cNvSpPr/>
          <p:nvPr/>
        </p:nvSpPr>
        <p:spPr>
          <a:xfrm>
            <a:off x="2407878" y="1727538"/>
            <a:ext cx="1147200" cy="28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Rebalance Action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344850" y="3047900"/>
            <a:ext cx="1276200" cy="426000"/>
          </a:xfrm>
          <a:prstGeom prst="wedgeRectCallout">
            <a:avLst>
              <a:gd fmla="val -20575" name="adj1"/>
              <a:gd fmla="val -12197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Bridged messages, not bridged assets</a:t>
            </a:r>
            <a:endParaRPr sz="1000"/>
          </a:p>
        </p:txBody>
      </p:sp>
      <p:sp>
        <p:nvSpPr>
          <p:cNvPr id="119" name="Google Shape;119;p15"/>
          <p:cNvSpPr/>
          <p:nvPr/>
        </p:nvSpPr>
        <p:spPr>
          <a:xfrm>
            <a:off x="4631275" y="3903950"/>
            <a:ext cx="1322400" cy="426000"/>
          </a:xfrm>
          <a:prstGeom prst="wedgeRectCallout">
            <a:avLst>
              <a:gd fmla="val 65706" name="adj1"/>
              <a:gd fmla="val -2831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Running off-chain computation</a:t>
            </a:r>
            <a:endParaRPr sz="1000"/>
          </a:p>
        </p:txBody>
      </p:sp>
      <p:grpSp>
        <p:nvGrpSpPr>
          <p:cNvPr id="120" name="Google Shape;120;p15"/>
          <p:cNvGrpSpPr/>
          <p:nvPr/>
        </p:nvGrpSpPr>
        <p:grpSpPr>
          <a:xfrm>
            <a:off x="2064390" y="2681260"/>
            <a:ext cx="610521" cy="601491"/>
            <a:chOff x="2003175" y="2652860"/>
            <a:chExt cx="610521" cy="601491"/>
          </a:xfrm>
        </p:grpSpPr>
        <p:pic>
          <p:nvPicPr>
            <p:cNvPr id="121" name="Google Shape;12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36218" y="2909967"/>
              <a:ext cx="344435" cy="3443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Google Shape;122;p15"/>
            <p:cNvGrpSpPr/>
            <p:nvPr/>
          </p:nvGrpSpPr>
          <p:grpSpPr>
            <a:xfrm>
              <a:off x="2003175" y="2652860"/>
              <a:ext cx="610521" cy="344450"/>
              <a:chOff x="2003175" y="2652860"/>
              <a:chExt cx="610521" cy="344450"/>
            </a:xfrm>
          </p:grpSpPr>
          <p:pic>
            <p:nvPicPr>
              <p:cNvPr id="123" name="Google Shape;123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69262" y="2652894"/>
                <a:ext cx="344434" cy="344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003175" y="2652860"/>
                <a:ext cx="344450" cy="34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5" name="Google Shape;125;p15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Sommelier architecture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a solver?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447725" y="885975"/>
            <a:ext cx="6858000" cy="1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Catch-all for an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actor that leverages off-chain infrastructure to improve on-chain UX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100" y="2108126"/>
            <a:ext cx="6874527" cy="26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Some examples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447725" y="885975"/>
            <a:ext cx="27369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Market makers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UniswapX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Hashflow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1inch Fusion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0x Relayer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3203550" y="885975"/>
            <a:ext cx="27369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Optimizoors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CoWSwap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Sommelier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Arrakis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Enso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UniswapX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5770575" y="885975"/>
            <a:ext cx="32871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MeV-Boost Relayers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Mev-Share Nodes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Who are solvers?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538" y="786375"/>
            <a:ext cx="3666973" cy="4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CEX-DEX arbitrage is dominant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447725" y="885975"/>
            <a:ext cx="32802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60% of arbitrage revenue generated in Q1 2023 was CEX-DEX arbitrage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CEX-DEX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arbitragers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pay less to validators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Selects for large institutional trading firms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447725" y="4853650"/>
            <a:ext cx="7738200" cy="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A Tale of Two Arbitrages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825" y="1251462"/>
            <a:ext cx="5334475" cy="26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447725" y="16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Intent systems today have the same structure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47725" y="885975"/>
            <a:ext cx="7738200" cy="3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CEX-DEX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dominates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RFQ systems today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Direct on-chain routing is at a disadvantage because of increased costs in taking on-chain liquidity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next wave of DEX innovation is in giving better prices to uninformed flow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Uniswap V4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CoWSwap &lt;&gt; Balancer fee discount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	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Competing with off-chain liquidity is an uphill battle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40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311700" y="2112750"/>
            <a:ext cx="8520600" cy="9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oboto"/>
                <a:ea typeface="Roboto"/>
                <a:cs typeface="Roboto"/>
                <a:sym typeface="Roboto"/>
              </a:rPr>
              <a:t>Is this the whole story?</a:t>
            </a:r>
            <a:endParaRPr sz="4000" u="none">
              <a:solidFill>
                <a:srgbClr val="1FFF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ven Sea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